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media/image06.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5" name="Shape 75"/>
        <p:cNvGrpSpPr/>
        <p:nvPr/>
      </p:nvGrpSpPr>
      <p:grpSpPr>
        <a:xfrm>
          <a:off x="0" y="0"/>
          <a:ext cx="0" cy="0"/>
          <a:chOff x="0" y="0"/>
          <a:chExt cx="0" cy="0"/>
        </a:xfrm>
      </p:grpSpPr>
      <p:sp>
        <p:nvSpPr>
          <p:cNvPr id="76" name="Shape 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7" name="Shape 7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599" cy="2052599"/>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599"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599"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599"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599"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599"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7999" cy="755699"/>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7999"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499"/>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199"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199"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099"/>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599" cy="572699"/>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github.com/projectatomic/" TargetMode="External"/><Relationship Id="rId4" Type="http://schemas.openxmlformats.org/officeDocument/2006/relationships/hyperlink" Target="https://www.redhat.com/mailman/listinfo/container-tools" TargetMode="External"/><Relationship Id="rId5" Type="http://schemas.openxmlformats.org/officeDocument/2006/relationships/hyperlink" Target="https://bluejeans.com/381583203/" TargetMode="External"/><Relationship Id="rId6" Type="http://schemas.openxmlformats.org/officeDocument/2006/relationships/image" Target="../media/image0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0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github.com/navidshaikh/adb_devconf_2016" TargetMode="External"/><Relationship Id="rId4" Type="http://schemas.openxmlformats.org/officeDocument/2006/relationships/hyperlink" Target="http://www.projectatomic.io/" TargetMode="External"/><Relationship Id="rId5" Type="http://schemas.openxmlformats.org/officeDocument/2006/relationships/hyperlink" Target="https://github.com/projectatomic/adb-atomic-developer-bundle/" TargetMode="External"/><Relationship Id="rId6" Type="http://schemas.openxmlformats.org/officeDocument/2006/relationships/hyperlink" Target="https://github.com/projectatomic/vagrant-adbinfo" TargetMode="External"/><Relationship Id="rId7" Type="http://schemas.openxmlformats.org/officeDocument/2006/relationships/hyperlink" Target="https://www.centos.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0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311700" y="744575"/>
            <a:ext cx="8520599" cy="1066799"/>
          </a:xfrm>
          <a:prstGeom prst="rect">
            <a:avLst/>
          </a:prstGeom>
        </p:spPr>
        <p:txBody>
          <a:bodyPr anchorCtr="0" anchor="b" bIns="91425" lIns="91425" rIns="91425" tIns="91425">
            <a:noAutofit/>
          </a:bodyPr>
          <a:lstStyle/>
          <a:p>
            <a:pPr lvl="0" rtl="0">
              <a:spcBef>
                <a:spcPts val="0"/>
              </a:spcBef>
              <a:buNone/>
            </a:pPr>
            <a:r>
              <a:rPr lang="en"/>
              <a:t>Atomic Developer Bundle</a:t>
            </a:r>
          </a:p>
        </p:txBody>
      </p:sp>
      <p:sp>
        <p:nvSpPr>
          <p:cNvPr id="55" name="Shape 55"/>
          <p:cNvSpPr txBox="1"/>
          <p:nvPr>
            <p:ph idx="1" type="subTitle"/>
          </p:nvPr>
        </p:nvSpPr>
        <p:spPr>
          <a:xfrm>
            <a:off x="243350" y="1688450"/>
            <a:ext cx="8520599" cy="792600"/>
          </a:xfrm>
          <a:prstGeom prst="rect">
            <a:avLst/>
          </a:prstGeom>
        </p:spPr>
        <p:txBody>
          <a:bodyPr anchorCtr="0" anchor="t" bIns="91425" lIns="91425" rIns="91425" tIns="91425">
            <a:noAutofit/>
          </a:bodyPr>
          <a:lstStyle/>
          <a:p>
            <a:pPr lvl="0" rtl="0">
              <a:spcBef>
                <a:spcPts val="0"/>
              </a:spcBef>
              <a:buNone/>
            </a:pPr>
            <a:r>
              <a:rPr lang="en"/>
              <a:t>Containerized Development Made Easy</a:t>
            </a:r>
          </a:p>
          <a:p>
            <a:pPr lvl="0" rtl="0">
              <a:spcBef>
                <a:spcPts val="0"/>
              </a:spcBef>
              <a:buNone/>
            </a:pPr>
            <a:r>
              <a:t/>
            </a:r>
            <a:endParaRPr/>
          </a:p>
          <a:p>
            <a:pPr lvl="0" rtl="0">
              <a:spcBef>
                <a:spcPts val="0"/>
              </a:spcBef>
              <a:buNone/>
            </a:pPr>
            <a:r>
              <a:t/>
            </a:r>
            <a:endParaRPr sz="2400"/>
          </a:p>
          <a:p>
            <a:pPr lvl="0" rtl="0">
              <a:spcBef>
                <a:spcPts val="0"/>
              </a:spcBef>
              <a:buNone/>
            </a:pPr>
            <a:r>
              <a:t/>
            </a:r>
            <a:endParaRPr sz="2400"/>
          </a:p>
          <a:p>
            <a:pPr lvl="0" rtl="0" algn="l">
              <a:spcBef>
                <a:spcPts val="0"/>
              </a:spcBef>
              <a:buClr>
                <a:schemeClr val="dk1"/>
              </a:buClr>
              <a:buSzPct val="45833"/>
              <a:buFont typeface="Arial"/>
              <a:buNone/>
            </a:pPr>
            <a:r>
              <a:rPr lang="en" sz="2400"/>
              <a:t>DevConf.cz - 6 February 2016</a:t>
            </a:r>
          </a:p>
          <a:p>
            <a:pPr lvl="0" rtl="0" algn="l">
              <a:spcBef>
                <a:spcPts val="0"/>
              </a:spcBef>
              <a:buClr>
                <a:schemeClr val="dk1"/>
              </a:buClr>
              <a:buSzPct val="39285"/>
              <a:buFont typeface="Arial"/>
              <a:buNone/>
            </a:pPr>
            <a:r>
              <a:t/>
            </a:r>
            <a:endParaRPr/>
          </a:p>
          <a:p>
            <a:pPr lvl="0" rtl="0" algn="l">
              <a:spcBef>
                <a:spcPts val="0"/>
              </a:spcBef>
              <a:buNone/>
            </a:pPr>
            <a:r>
              <a:rPr lang="en" sz="1800"/>
              <a:t>Brian “bex” Exelbierd (@bexelbie)</a:t>
            </a:r>
          </a:p>
          <a:p>
            <a:pPr lvl="0" rtl="0" algn="l">
              <a:spcBef>
                <a:spcPts val="0"/>
              </a:spcBef>
              <a:buNone/>
            </a:pPr>
            <a:r>
              <a:rPr lang="en" sz="1800"/>
              <a:t>Navid Shaikh (@swordphilic)</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1" name="Shape 111"/>
        <p:cNvGrpSpPr/>
        <p:nvPr/>
      </p:nvGrpSpPr>
      <p:grpSpPr>
        <a:xfrm>
          <a:off x="0" y="0"/>
          <a:ext cx="0" cy="0"/>
          <a:chOff x="0" y="0"/>
          <a:chExt cx="0" cy="0"/>
        </a:xfrm>
      </p:grpSpPr>
      <p:sp>
        <p:nvSpPr>
          <p:cNvPr id="112" name="Shape 112"/>
          <p:cNvSpPr txBox="1"/>
          <p:nvPr>
            <p:ph type="title"/>
          </p:nvPr>
        </p:nvSpPr>
        <p:spPr>
          <a:xfrm>
            <a:off x="0" y="216425"/>
            <a:ext cx="5502600" cy="572699"/>
          </a:xfrm>
          <a:prstGeom prst="rect">
            <a:avLst/>
          </a:prstGeom>
        </p:spPr>
        <p:txBody>
          <a:bodyPr anchorCtr="0" anchor="t" bIns="91425" lIns="91425" rIns="91425" tIns="91425">
            <a:noAutofit/>
          </a:bodyPr>
          <a:lstStyle/>
          <a:p>
            <a:pPr lvl="0" rtl="0" algn="ctr">
              <a:spcBef>
                <a:spcPts val="0"/>
              </a:spcBef>
              <a:buNone/>
            </a:pPr>
            <a:r>
              <a:rPr lang="en"/>
              <a:t>Sausage, It’s What’s For Dinner!</a:t>
            </a:r>
          </a:p>
        </p:txBody>
      </p:sp>
      <p:sp>
        <p:nvSpPr>
          <p:cNvPr id="113" name="Shape 113"/>
          <p:cNvSpPr txBox="1"/>
          <p:nvPr>
            <p:ph idx="1" type="body"/>
          </p:nvPr>
        </p:nvSpPr>
        <p:spPr>
          <a:xfrm>
            <a:off x="152075" y="789125"/>
            <a:ext cx="5289300" cy="3997799"/>
          </a:xfrm>
          <a:prstGeom prst="rect">
            <a:avLst/>
          </a:prstGeom>
        </p:spPr>
        <p:txBody>
          <a:bodyPr anchorCtr="0" anchor="t" bIns="91425" lIns="91425" rIns="91425" tIns="91425">
            <a:noAutofit/>
          </a:bodyPr>
          <a:lstStyle/>
          <a:p>
            <a:pPr indent="-228600" lvl="0" marL="457200" rtl="0">
              <a:lnSpc>
                <a:spcPct val="138000"/>
              </a:lnSpc>
              <a:spcBef>
                <a:spcPts val="0"/>
              </a:spcBef>
              <a:spcAft>
                <a:spcPts val="0"/>
              </a:spcAft>
            </a:pPr>
            <a:r>
              <a:rPr lang="en"/>
              <a:t>cloud.centos.org or via vagrant</a:t>
            </a:r>
          </a:p>
          <a:p>
            <a:pPr indent="0" lvl="0" marL="457200" rtl="0">
              <a:lnSpc>
                <a:spcPct val="138000"/>
              </a:lnSpc>
              <a:spcBef>
                <a:spcPts val="0"/>
              </a:spcBef>
              <a:spcAft>
                <a:spcPts val="0"/>
              </a:spcAft>
              <a:buNone/>
            </a:pPr>
            <a:r>
              <a:rPr lang="en" sz="1100">
                <a:latin typeface="Courier New"/>
                <a:ea typeface="Courier New"/>
                <a:cs typeface="Courier New"/>
                <a:sym typeface="Courier New"/>
              </a:rPr>
              <a:t>$ vagrant init projectatomic/adb</a:t>
            </a:r>
          </a:p>
          <a:p>
            <a:pPr indent="0" lvl="0" marL="457200" rtl="0">
              <a:lnSpc>
                <a:spcPct val="138000"/>
              </a:lnSpc>
              <a:spcBef>
                <a:spcPts val="0"/>
              </a:spcBef>
              <a:spcAft>
                <a:spcPts val="0"/>
              </a:spcAft>
              <a:buNone/>
            </a:pPr>
            <a:r>
              <a:rPr lang="en" sz="1100">
                <a:latin typeface="Courier New"/>
                <a:ea typeface="Courier New"/>
                <a:cs typeface="Courier New"/>
                <a:sym typeface="Courier New"/>
              </a:rPr>
              <a:t>$ vagrant up</a:t>
            </a:r>
          </a:p>
          <a:p>
            <a:pPr indent="0" lvl="0" marL="457200" rtl="0">
              <a:lnSpc>
                <a:spcPct val="138000"/>
              </a:lnSpc>
              <a:spcBef>
                <a:spcPts val="0"/>
              </a:spcBef>
              <a:spcAft>
                <a:spcPts val="0"/>
              </a:spcAft>
              <a:buNone/>
            </a:pPr>
            <a:r>
              <a:rPr lang="en" sz="1100">
                <a:latin typeface="Courier New"/>
                <a:ea typeface="Courier New"/>
                <a:cs typeface="Courier New"/>
                <a:sym typeface="Courier New"/>
              </a:rPr>
              <a:t>$ vagrant plugin install vagrant-adbinfo</a:t>
            </a:r>
          </a:p>
          <a:p>
            <a:pPr indent="0" lvl="0" marL="457200" rtl="0">
              <a:lnSpc>
                <a:spcPct val="138000"/>
              </a:lnSpc>
              <a:spcBef>
                <a:spcPts val="0"/>
              </a:spcBef>
              <a:spcAft>
                <a:spcPts val="0"/>
              </a:spcAft>
              <a:buNone/>
            </a:pPr>
            <a:r>
              <a:rPr lang="en" sz="1100">
                <a:latin typeface="Courier New"/>
                <a:ea typeface="Courier New"/>
                <a:cs typeface="Courier New"/>
                <a:sym typeface="Courier New"/>
              </a:rPr>
              <a:t>$ vagrant adbinfo</a:t>
            </a:r>
            <a:br>
              <a:rPr lang="en" sz="1100">
                <a:latin typeface="Courier New"/>
                <a:ea typeface="Courier New"/>
                <a:cs typeface="Courier New"/>
                <a:sym typeface="Courier New"/>
              </a:rPr>
            </a:br>
          </a:p>
          <a:p>
            <a:pPr indent="-228600" lvl="0" marL="457200" rtl="0">
              <a:lnSpc>
                <a:spcPct val="138000"/>
              </a:lnSpc>
              <a:spcBef>
                <a:spcPts val="0"/>
              </a:spcBef>
              <a:spcAft>
                <a:spcPts val="0"/>
              </a:spcAft>
            </a:pPr>
            <a:r>
              <a:rPr lang="en"/>
              <a:t>Client CLIs Available Upstream</a:t>
            </a:r>
          </a:p>
          <a:p>
            <a:pPr indent="-228600" lvl="1" marL="914400" rtl="0">
              <a:lnSpc>
                <a:spcPct val="138000"/>
              </a:lnSpc>
              <a:spcBef>
                <a:spcPts val="0"/>
              </a:spcBef>
              <a:spcAft>
                <a:spcPts val="0"/>
              </a:spcAft>
            </a:pPr>
            <a:r>
              <a:rPr lang="en"/>
              <a:t>docker</a:t>
            </a:r>
          </a:p>
          <a:p>
            <a:pPr indent="-228600" lvl="1" marL="914400" rtl="0">
              <a:lnSpc>
                <a:spcPct val="138000"/>
              </a:lnSpc>
              <a:spcBef>
                <a:spcPts val="0"/>
              </a:spcBef>
              <a:spcAft>
                <a:spcPts val="0"/>
              </a:spcAft>
            </a:pPr>
            <a:r>
              <a:rPr lang="en"/>
              <a:t>kubernetes</a:t>
            </a:r>
          </a:p>
          <a:p>
            <a:pPr indent="-228600" lvl="1" marL="914400" rtl="0">
              <a:lnSpc>
                <a:spcPct val="138000"/>
              </a:lnSpc>
              <a:spcBef>
                <a:spcPts val="0"/>
              </a:spcBef>
              <a:spcAft>
                <a:spcPts val="0"/>
              </a:spcAft>
            </a:pPr>
            <a:r>
              <a:rPr lang="en"/>
              <a:t>OpenShift</a:t>
            </a:r>
          </a:p>
          <a:p>
            <a:pPr indent="0" lvl="0" marL="457200" rtl="0">
              <a:lnSpc>
                <a:spcPct val="138000"/>
              </a:lnSpc>
              <a:spcBef>
                <a:spcPts val="0"/>
              </a:spcBef>
              <a:spcAft>
                <a:spcPts val="0"/>
              </a:spcAft>
              <a:buNone/>
            </a:pPr>
            <a:r>
              <a:t/>
            </a:r>
            <a:endParaRPr/>
          </a:p>
          <a:p>
            <a:pPr indent="0" lvl="0" marL="0" rtl="0">
              <a:lnSpc>
                <a:spcPct val="138000"/>
              </a:lnSpc>
              <a:spcBef>
                <a:spcPts val="0"/>
              </a:spcBef>
              <a:spcAft>
                <a:spcPts val="0"/>
              </a:spcAft>
              <a:buNone/>
            </a:pPr>
            <a:r>
              <a:rPr b="1" lang="en" sz="1200"/>
              <a:t>Note:</a:t>
            </a:r>
            <a:r>
              <a:rPr lang="en" sz="1200"/>
              <a:t> Under VirtualBox you need to enable a public network interface - see the Usage Docs @ GitHub</a:t>
            </a:r>
          </a:p>
          <a:p>
            <a:pPr indent="0" lvl="0" marL="0" rtl="0">
              <a:lnSpc>
                <a:spcPct val="138000"/>
              </a:lnSpc>
              <a:spcBef>
                <a:spcPts val="0"/>
              </a:spcBef>
              <a:spcAft>
                <a:spcPts val="0"/>
              </a:spcAft>
              <a:buNone/>
            </a:pPr>
            <a:r>
              <a:t/>
            </a:r>
            <a:endParaRPr sz="900"/>
          </a:p>
          <a:p>
            <a:pPr indent="0" lvl="0" marL="0" rtl="0">
              <a:lnSpc>
                <a:spcPct val="138000"/>
              </a:lnSpc>
              <a:spcBef>
                <a:spcPts val="0"/>
              </a:spcBef>
              <a:spcAft>
                <a:spcPts val="0"/>
              </a:spcAft>
              <a:buNone/>
            </a:pPr>
            <a:r>
              <a:rPr lang="en" sz="900"/>
              <a:t>Photo: http://www.darkroastedblend.com/2008/07/russian-vintage-advertising-posters.html</a:t>
            </a:r>
          </a:p>
        </p:txBody>
      </p:sp>
      <p:pic>
        <p:nvPicPr>
          <p:cNvPr id="114" name="Shape 114"/>
          <p:cNvPicPr preferRelativeResize="0"/>
          <p:nvPr/>
        </p:nvPicPr>
        <p:blipFill>
          <a:blip r:embed="rId3">
            <a:alphaModFix/>
          </a:blip>
          <a:stretch>
            <a:fillRect/>
          </a:stretch>
        </p:blipFill>
        <p:spPr>
          <a:xfrm>
            <a:off x="5502592" y="0"/>
            <a:ext cx="3641416"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8" name="Shape 118"/>
        <p:cNvGrpSpPr/>
        <p:nvPr/>
      </p:nvGrpSpPr>
      <p:grpSpPr>
        <a:xfrm>
          <a:off x="0" y="0"/>
          <a:ext cx="0" cy="0"/>
          <a:chOff x="0" y="0"/>
          <a:chExt cx="0" cy="0"/>
        </a:xfrm>
      </p:grpSpPr>
      <p:sp>
        <p:nvSpPr>
          <p:cNvPr id="119" name="Shape 119"/>
          <p:cNvSpPr txBox="1"/>
          <p:nvPr>
            <p:ph type="title"/>
          </p:nvPr>
        </p:nvSpPr>
        <p:spPr>
          <a:xfrm>
            <a:off x="0" y="135350"/>
            <a:ext cx="5440799" cy="708000"/>
          </a:xfrm>
          <a:prstGeom prst="rect">
            <a:avLst/>
          </a:prstGeom>
        </p:spPr>
        <p:txBody>
          <a:bodyPr anchorCtr="0" anchor="t" bIns="91425" lIns="91425" rIns="91425" tIns="91425">
            <a:noAutofit/>
          </a:bodyPr>
          <a:lstStyle/>
          <a:p>
            <a:pPr lvl="0" rtl="0" algn="ctr">
              <a:spcBef>
                <a:spcPts val="0"/>
              </a:spcBef>
              <a:buNone/>
            </a:pPr>
            <a:r>
              <a:rPr lang="en"/>
              <a:t>ADB Development &amp; Contribution</a:t>
            </a:r>
          </a:p>
        </p:txBody>
      </p:sp>
      <p:sp>
        <p:nvSpPr>
          <p:cNvPr id="120" name="Shape 120"/>
          <p:cNvSpPr txBox="1"/>
          <p:nvPr>
            <p:ph idx="1" type="body"/>
          </p:nvPr>
        </p:nvSpPr>
        <p:spPr>
          <a:xfrm>
            <a:off x="0" y="1152475"/>
            <a:ext cx="5440799" cy="3416400"/>
          </a:xfrm>
          <a:prstGeom prst="rect">
            <a:avLst/>
          </a:prstGeom>
        </p:spPr>
        <p:txBody>
          <a:bodyPr anchorCtr="0" anchor="t" bIns="91425" lIns="91425" rIns="91425" tIns="91425">
            <a:noAutofit/>
          </a:bodyPr>
          <a:lstStyle/>
          <a:p>
            <a:pPr indent="-228600" lvl="0" marL="457200" rtl="0">
              <a:lnSpc>
                <a:spcPct val="115000"/>
              </a:lnSpc>
              <a:spcBef>
                <a:spcPts val="0"/>
              </a:spcBef>
            </a:pPr>
            <a:r>
              <a:rPr lang="en"/>
              <a:t>Project repositories under projectatomic organization</a:t>
            </a:r>
          </a:p>
          <a:p>
            <a:pPr indent="-228600" lvl="1" marL="914400" rtl="0">
              <a:lnSpc>
                <a:spcPct val="115000"/>
              </a:lnSpc>
              <a:spcBef>
                <a:spcPts val="0"/>
              </a:spcBef>
            </a:pPr>
            <a:r>
              <a:rPr lang="en" u="sng">
                <a:solidFill>
                  <a:schemeClr val="hlink"/>
                </a:solidFill>
                <a:hlinkClick r:id="rId3"/>
              </a:rPr>
              <a:t>https://github.com/projectatomic/</a:t>
            </a:r>
          </a:p>
          <a:p>
            <a:pPr indent="-228600" lvl="0" marL="457200" rtl="0">
              <a:lnSpc>
                <a:spcPct val="115000"/>
              </a:lnSpc>
              <a:spcBef>
                <a:spcPts val="0"/>
              </a:spcBef>
            </a:pPr>
            <a:r>
              <a:rPr lang="en"/>
              <a:t>Mailing lists</a:t>
            </a:r>
          </a:p>
          <a:p>
            <a:pPr indent="-311150" lvl="1" marL="914400" rtl="0">
              <a:lnSpc>
                <a:spcPct val="115000"/>
              </a:lnSpc>
              <a:spcBef>
                <a:spcPts val="0"/>
              </a:spcBef>
              <a:buSzPct val="100000"/>
            </a:pPr>
            <a:r>
              <a:rPr lang="en" sz="1300" u="sng">
                <a:solidFill>
                  <a:schemeClr val="hlink"/>
                </a:solidFill>
                <a:hlinkClick r:id="rId4"/>
              </a:rPr>
              <a:t>https://www.redhat.com/mailman/listinfo/container-tools</a:t>
            </a:r>
          </a:p>
          <a:p>
            <a:pPr indent="-228600" lvl="0" marL="457200" rtl="0">
              <a:lnSpc>
                <a:spcPct val="115000"/>
              </a:lnSpc>
              <a:spcBef>
                <a:spcPts val="0"/>
              </a:spcBef>
            </a:pPr>
            <a:r>
              <a:rPr lang="en"/>
              <a:t>IRC:</a:t>
            </a:r>
          </a:p>
          <a:p>
            <a:pPr indent="-228600" lvl="1" marL="914400" rtl="0">
              <a:lnSpc>
                <a:spcPct val="115000"/>
              </a:lnSpc>
              <a:spcBef>
                <a:spcPts val="0"/>
              </a:spcBef>
            </a:pPr>
            <a:r>
              <a:rPr lang="en"/>
              <a:t>#nulecule and #atomic on Freenode</a:t>
            </a:r>
          </a:p>
          <a:p>
            <a:pPr indent="-228600" lvl="0" marL="457200" rtl="0">
              <a:lnSpc>
                <a:spcPct val="115000"/>
              </a:lnSpc>
              <a:spcBef>
                <a:spcPts val="0"/>
              </a:spcBef>
            </a:pPr>
            <a:r>
              <a:rPr lang="en"/>
              <a:t>Public Meetings</a:t>
            </a:r>
          </a:p>
          <a:p>
            <a:pPr indent="-304800" lvl="1" marL="914400" rtl="0">
              <a:lnSpc>
                <a:spcPct val="115000"/>
              </a:lnSpc>
              <a:spcBef>
                <a:spcPts val="1200"/>
              </a:spcBef>
              <a:spcAft>
                <a:spcPts val="1200"/>
              </a:spcAft>
              <a:buClr>
                <a:srgbClr val="333333"/>
              </a:buClr>
              <a:buSzPct val="100000"/>
            </a:pPr>
            <a:r>
              <a:rPr lang="en" sz="1200">
                <a:solidFill>
                  <a:srgbClr val="333333"/>
                </a:solidFill>
                <a:highlight>
                  <a:srgbClr val="FFFFFF"/>
                </a:highlight>
              </a:rPr>
              <a:t>Every Wed at 1230 UTC in a Bluejeans </a:t>
            </a:r>
            <a:r>
              <a:rPr lang="en" sz="1200" u="sng">
                <a:solidFill>
                  <a:schemeClr val="hlink"/>
                </a:solidFill>
                <a:highlight>
                  <a:srgbClr val="FFFFFF"/>
                </a:highlight>
                <a:hlinkClick r:id="rId5"/>
              </a:rPr>
              <a:t>Video Conference</a:t>
            </a:r>
          </a:p>
          <a:p>
            <a:pPr indent="-304800" lvl="1" marL="914400" rtl="0">
              <a:lnSpc>
                <a:spcPct val="115000"/>
              </a:lnSpc>
              <a:spcBef>
                <a:spcPts val="0"/>
              </a:spcBef>
              <a:spcAft>
                <a:spcPts val="0"/>
              </a:spcAft>
              <a:buClr>
                <a:srgbClr val="333333"/>
              </a:buClr>
              <a:buSzPct val="100000"/>
            </a:pPr>
            <a:r>
              <a:rPr lang="en" sz="1200">
                <a:solidFill>
                  <a:srgbClr val="333333"/>
                </a:solidFill>
                <a:highlight>
                  <a:srgbClr val="FFFFFF"/>
                </a:highlight>
              </a:rPr>
              <a:t>IRC meeting on #nulecule every Monday 1500 UTC</a:t>
            </a:r>
          </a:p>
          <a:p>
            <a:pPr indent="0" lvl="0" marL="0" rtl="0">
              <a:lnSpc>
                <a:spcPct val="115000"/>
              </a:lnSpc>
              <a:spcBef>
                <a:spcPts val="0"/>
              </a:spcBef>
              <a:spcAft>
                <a:spcPts val="0"/>
              </a:spcAft>
              <a:buNone/>
            </a:pPr>
            <a:r>
              <a:t/>
            </a:r>
            <a:endParaRPr sz="1200">
              <a:solidFill>
                <a:srgbClr val="333333"/>
              </a:solidFill>
              <a:highlight>
                <a:srgbClr val="FFFFFF"/>
              </a:highlight>
            </a:endParaRPr>
          </a:p>
          <a:p>
            <a:pPr indent="0" lvl="0" marL="0" rtl="0">
              <a:lnSpc>
                <a:spcPct val="115000"/>
              </a:lnSpc>
              <a:spcBef>
                <a:spcPts val="0"/>
              </a:spcBef>
              <a:spcAft>
                <a:spcPts val="0"/>
              </a:spcAft>
              <a:buNone/>
            </a:pPr>
            <a:br>
              <a:rPr lang="en" sz="900">
                <a:solidFill>
                  <a:srgbClr val="333333"/>
                </a:solidFill>
                <a:highlight>
                  <a:srgbClr val="FFFFFF"/>
                </a:highlight>
              </a:rPr>
            </a:br>
            <a:br>
              <a:rPr lang="en" sz="900">
                <a:solidFill>
                  <a:srgbClr val="333333"/>
                </a:solidFill>
                <a:highlight>
                  <a:srgbClr val="FFFFFF"/>
                </a:highlight>
              </a:rPr>
            </a:br>
            <a:br>
              <a:rPr lang="en" sz="900">
                <a:solidFill>
                  <a:srgbClr val="333333"/>
                </a:solidFill>
                <a:highlight>
                  <a:srgbClr val="FFFFFF"/>
                </a:highlight>
              </a:rPr>
            </a:br>
            <a:r>
              <a:rPr lang="en" sz="900">
                <a:solidFill>
                  <a:srgbClr val="333333"/>
                </a:solidFill>
                <a:highlight>
                  <a:srgbClr val="FFFFFF"/>
                </a:highlight>
              </a:rPr>
              <a:t>Photo: By Paul Stahr (1883–1953) [Public domain], via Wikimedia Commons</a:t>
            </a:r>
          </a:p>
          <a:p>
            <a:pPr indent="0" lvl="0" marL="0" rtl="0">
              <a:lnSpc>
                <a:spcPct val="115000"/>
              </a:lnSpc>
              <a:spcBef>
                <a:spcPts val="0"/>
              </a:spcBef>
              <a:spcAft>
                <a:spcPts val="0"/>
              </a:spcAft>
              <a:buNone/>
            </a:pPr>
            <a:r>
              <a:rPr lang="en" sz="900">
                <a:solidFill>
                  <a:srgbClr val="333333"/>
                </a:solidFill>
                <a:highlight>
                  <a:srgbClr val="FFFFFF"/>
                </a:highlight>
              </a:rPr>
              <a:t>https://commons.wikimedia.org/wiki/File%3AColumbiaStahrArtwork.jpg</a:t>
            </a:r>
          </a:p>
          <a:p>
            <a:pPr lvl="0" rtl="0">
              <a:spcBef>
                <a:spcPts val="0"/>
              </a:spcBef>
              <a:buNone/>
            </a:pPr>
            <a:r>
              <a:t/>
            </a:r>
            <a:endParaRPr/>
          </a:p>
        </p:txBody>
      </p:sp>
      <p:pic>
        <p:nvPicPr>
          <p:cNvPr id="121" name="Shape 121"/>
          <p:cNvPicPr preferRelativeResize="0"/>
          <p:nvPr/>
        </p:nvPicPr>
        <p:blipFill>
          <a:blip r:embed="rId6">
            <a:alphaModFix/>
          </a:blip>
          <a:stretch>
            <a:fillRect/>
          </a:stretch>
        </p:blipFill>
        <p:spPr>
          <a:xfrm>
            <a:off x="5440689" y="0"/>
            <a:ext cx="3703319" cy="5143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5" name="Shape 125"/>
        <p:cNvGrpSpPr/>
        <p:nvPr/>
      </p:nvGrpSpPr>
      <p:grpSpPr>
        <a:xfrm>
          <a:off x="0" y="0"/>
          <a:ext cx="0" cy="0"/>
          <a:chOff x="0" y="0"/>
          <a:chExt cx="0" cy="0"/>
        </a:xfrm>
      </p:grpSpPr>
      <p:sp>
        <p:nvSpPr>
          <p:cNvPr id="126" name="Shape 126"/>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spcBef>
                <a:spcPts val="0"/>
              </a:spcBef>
              <a:buNone/>
            </a:pPr>
            <a:r>
              <a:rPr lang="en"/>
              <a:t>“The Future’s So Bright, I Gotta Wear Shades”</a:t>
            </a:r>
          </a:p>
        </p:txBody>
      </p:sp>
      <p:sp>
        <p:nvSpPr>
          <p:cNvPr id="127" name="Shape 127"/>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lnSpc>
                <a:spcPct val="138000"/>
              </a:lnSpc>
              <a:spcBef>
                <a:spcPts val="0"/>
              </a:spcBef>
              <a:spcAft>
                <a:spcPts val="0"/>
              </a:spcAft>
            </a:pPr>
            <a:r>
              <a:rPr lang="en"/>
              <a:t>Future Ideas</a:t>
            </a:r>
          </a:p>
          <a:p>
            <a:pPr indent="-228600" lvl="1" marL="914400" rtl="0">
              <a:lnSpc>
                <a:spcPct val="138000"/>
              </a:lnSpc>
              <a:spcBef>
                <a:spcPts val="0"/>
              </a:spcBef>
              <a:spcAft>
                <a:spcPts val="0"/>
              </a:spcAft>
            </a:pPr>
            <a:r>
              <a:rPr lang="en"/>
              <a:t>more hypervisors</a:t>
            </a:r>
          </a:p>
          <a:p>
            <a:pPr indent="-228600" lvl="1" marL="914400" rtl="0">
              <a:lnSpc>
                <a:spcPct val="138000"/>
              </a:lnSpc>
              <a:spcBef>
                <a:spcPts val="0"/>
              </a:spcBef>
              <a:spcAft>
                <a:spcPts val="0"/>
              </a:spcAft>
            </a:pPr>
            <a:r>
              <a:rPr lang="en"/>
              <a:t>more orchestrators</a:t>
            </a:r>
          </a:p>
          <a:p>
            <a:pPr indent="-228600" lvl="1" marL="914400" rtl="0">
              <a:lnSpc>
                <a:spcPct val="138000"/>
              </a:lnSpc>
              <a:spcBef>
                <a:spcPts val="0"/>
              </a:spcBef>
              <a:spcAft>
                <a:spcPts val="0"/>
              </a:spcAft>
            </a:pPr>
            <a:r>
              <a:rPr lang="en"/>
              <a:t>service architecture and improved management via vagrant plugin</a:t>
            </a:r>
          </a:p>
          <a:p>
            <a:pPr indent="-228600" lvl="0" marL="457200" rtl="0">
              <a:lnSpc>
                <a:spcPct val="138000"/>
              </a:lnSpc>
              <a:spcBef>
                <a:spcPts val="0"/>
              </a:spcBef>
              <a:spcAft>
                <a:spcPts val="0"/>
              </a:spcAft>
            </a:pPr>
            <a:r>
              <a:rPr lang="en"/>
              <a:t>Today’s Challenges</a:t>
            </a:r>
          </a:p>
          <a:p>
            <a:pPr indent="-228600" lvl="1" marL="914400" rtl="0">
              <a:lnSpc>
                <a:spcPct val="138000"/>
              </a:lnSpc>
              <a:spcBef>
                <a:spcPts val="0"/>
              </a:spcBef>
              <a:spcAft>
                <a:spcPts val="0"/>
              </a:spcAft>
            </a:pPr>
            <a:r>
              <a:rPr lang="en"/>
              <a:t>TLS certificates generation for docker daemon</a:t>
            </a:r>
          </a:p>
          <a:p>
            <a:pPr indent="-228600" lvl="1" marL="914400" rtl="0">
              <a:lnSpc>
                <a:spcPct val="138000"/>
              </a:lnSpc>
              <a:spcBef>
                <a:spcPts val="0"/>
              </a:spcBef>
              <a:spcAft>
                <a:spcPts val="0"/>
              </a:spcAft>
            </a:pPr>
            <a:r>
              <a:rPr lang="en"/>
              <a:t>new vagrant plugin architecture</a:t>
            </a:r>
          </a:p>
          <a:p>
            <a:pPr indent="-317500" lvl="1" marL="914400" marR="0" rtl="0" algn="l">
              <a:lnSpc>
                <a:spcPct val="138000"/>
              </a:lnSpc>
              <a:spcBef>
                <a:spcPts val="0"/>
              </a:spcBef>
              <a:spcAft>
                <a:spcPts val="0"/>
              </a:spcAft>
              <a:buClr>
                <a:schemeClr val="dk2"/>
              </a:buClr>
              <a:buSzPct val="100000"/>
              <a:buFont typeface="Arial"/>
            </a:pPr>
            <a:r>
              <a:rPr lang="en"/>
              <a:t>docker image caching</a:t>
            </a:r>
          </a:p>
          <a:p>
            <a:pPr indent="-317500" lvl="1" marL="914400" marR="0" rtl="0" algn="l">
              <a:lnSpc>
                <a:spcPct val="138000"/>
              </a:lnSpc>
              <a:spcBef>
                <a:spcPts val="0"/>
              </a:spcBef>
              <a:spcAft>
                <a:spcPts val="0"/>
              </a:spcAft>
              <a:buClr>
                <a:schemeClr val="dk2"/>
              </a:buClr>
              <a:buSzPct val="100000"/>
              <a:buFont typeface="Arial"/>
            </a:pPr>
            <a:r>
              <a:rPr lang="en"/>
              <a:t>folder sync, sshfs?</a:t>
            </a:r>
          </a:p>
          <a:p>
            <a:pPr indent="-317500" lvl="1" marL="914400" marR="0" rtl="0" algn="l">
              <a:lnSpc>
                <a:spcPct val="138000"/>
              </a:lnSpc>
              <a:spcBef>
                <a:spcPts val="0"/>
              </a:spcBef>
              <a:spcAft>
                <a:spcPts val="0"/>
              </a:spcAft>
              <a:buClr>
                <a:schemeClr val="dk2"/>
              </a:buClr>
              <a:buSzPct val="100000"/>
              <a:buFont typeface="Arial"/>
            </a:pPr>
            <a:r>
              <a:rPr lang="en"/>
              <a:t>DNS under Windows - ruby forks :( - patch pending ...</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pic>
        <p:nvPicPr>
          <p:cNvPr descr="qestions.jpg" id="132" name="Shape 132"/>
          <p:cNvPicPr preferRelativeResize="0"/>
          <p:nvPr/>
        </p:nvPicPr>
        <p:blipFill>
          <a:blip r:embed="rId3">
            <a:alphaModFix/>
          </a:blip>
          <a:stretch>
            <a:fillRect/>
          </a:stretch>
        </p:blipFill>
        <p:spPr>
          <a:xfrm>
            <a:off x="0" y="-1800"/>
            <a:ext cx="9143999" cy="4901274"/>
          </a:xfrm>
          <a:prstGeom prst="rect">
            <a:avLst/>
          </a:prstGeom>
          <a:noFill/>
          <a:ln>
            <a:noFill/>
          </a:ln>
        </p:spPr>
      </p:pic>
      <p:sp>
        <p:nvSpPr>
          <p:cNvPr id="133" name="Shape 133"/>
          <p:cNvSpPr txBox="1"/>
          <p:nvPr/>
        </p:nvSpPr>
        <p:spPr>
          <a:xfrm>
            <a:off x="0" y="4702350"/>
            <a:ext cx="9104400" cy="440999"/>
          </a:xfrm>
          <a:prstGeom prst="rect">
            <a:avLst/>
          </a:prstGeom>
          <a:noFill/>
          <a:ln>
            <a:noFill/>
          </a:ln>
        </p:spPr>
        <p:txBody>
          <a:bodyPr anchorCtr="0" anchor="t" bIns="91425" lIns="91425" rIns="91425" tIns="91425">
            <a:noAutofit/>
          </a:bodyPr>
          <a:lstStyle/>
          <a:p>
            <a:pPr lvl="0" rtl="0">
              <a:lnSpc>
                <a:spcPct val="138000"/>
              </a:lnSpc>
              <a:spcBef>
                <a:spcPts val="0"/>
              </a:spcBef>
              <a:buNone/>
            </a:pPr>
            <a:r>
              <a:t/>
            </a:r>
            <a:endParaRPr sz="900">
              <a:solidFill>
                <a:schemeClr val="dk2"/>
              </a:solidFill>
            </a:endParaRPr>
          </a:p>
          <a:p>
            <a:pPr lvl="0" rtl="0">
              <a:lnSpc>
                <a:spcPct val="138000"/>
              </a:lnSpc>
              <a:spcBef>
                <a:spcPts val="0"/>
              </a:spcBef>
              <a:buClr>
                <a:schemeClr val="dk1"/>
              </a:buClr>
              <a:buSzPct val="122222"/>
              <a:buFont typeface="Arial"/>
              <a:buNone/>
            </a:pPr>
            <a:r>
              <a:rPr lang="en" sz="900">
                <a:solidFill>
                  <a:schemeClr val="dk2"/>
                </a:solidFill>
              </a:rPr>
              <a:t>Photo: http://www.shutterstock.com/pic.mhtml?id=193806773&amp;src=id</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sp>
        <p:nvSpPr>
          <p:cNvPr id="138" name="Shape 138"/>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spcBef>
                <a:spcPts val="0"/>
              </a:spcBef>
              <a:buNone/>
            </a:pPr>
            <a:r>
              <a:rPr lang="en"/>
              <a:t>Thank you!</a:t>
            </a:r>
          </a:p>
        </p:txBody>
      </p:sp>
      <p:sp>
        <p:nvSpPr>
          <p:cNvPr id="139" name="Shape 139"/>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pPr>
            <a:r>
              <a:rPr lang="en"/>
              <a:t>Demos at: </a:t>
            </a:r>
            <a:r>
              <a:rPr lang="en" u="sng">
                <a:solidFill>
                  <a:schemeClr val="hlink"/>
                </a:solidFill>
                <a:hlinkClick r:id="rId3"/>
              </a:rPr>
              <a:t>https://github.com/navidshaikh/adb_devconf_2016</a:t>
            </a:r>
          </a:p>
          <a:p>
            <a:pPr lvl="0" rtl="0">
              <a:spcBef>
                <a:spcPts val="0"/>
              </a:spcBef>
              <a:buNone/>
            </a:pPr>
            <a:r>
              <a:t/>
            </a:r>
            <a:endParaRPr/>
          </a:p>
          <a:p>
            <a:pPr indent="-228600" lvl="0" marL="457200" rtl="0">
              <a:spcBef>
                <a:spcPts val="0"/>
              </a:spcBef>
            </a:pPr>
            <a:r>
              <a:rPr lang="en"/>
              <a:t>References:</a:t>
            </a:r>
          </a:p>
          <a:p>
            <a:pPr indent="-228600" lvl="1" marL="914400" rtl="0">
              <a:spcBef>
                <a:spcPts val="0"/>
              </a:spcBef>
            </a:pPr>
            <a:r>
              <a:rPr lang="en" u="sng">
                <a:solidFill>
                  <a:schemeClr val="hlink"/>
                </a:solidFill>
                <a:hlinkClick r:id="rId4"/>
              </a:rPr>
              <a:t>http://www.projectatomic.io/</a:t>
            </a:r>
          </a:p>
          <a:p>
            <a:pPr indent="-228600" lvl="1" marL="914400" rtl="0">
              <a:spcBef>
                <a:spcPts val="0"/>
              </a:spcBef>
            </a:pPr>
            <a:r>
              <a:rPr lang="en" u="sng">
                <a:solidFill>
                  <a:schemeClr val="hlink"/>
                </a:solidFill>
                <a:hlinkClick r:id="rId5"/>
              </a:rPr>
              <a:t>https://github.com/projectatomic/adb-atomic-developer-bundle/</a:t>
            </a:r>
          </a:p>
          <a:p>
            <a:pPr indent="-228600" lvl="1" marL="914400" rtl="0">
              <a:spcBef>
                <a:spcPts val="0"/>
              </a:spcBef>
            </a:pPr>
            <a:r>
              <a:rPr lang="en" u="sng">
                <a:solidFill>
                  <a:schemeClr val="hlink"/>
                </a:solidFill>
                <a:hlinkClick r:id="rId6"/>
              </a:rPr>
              <a:t>https://github.com/projectatomic/vagrant-adbinfo</a:t>
            </a:r>
          </a:p>
          <a:p>
            <a:pPr indent="-228600" lvl="1" marL="914400" rtl="0">
              <a:spcBef>
                <a:spcPts val="0"/>
              </a:spcBef>
            </a:pPr>
            <a:r>
              <a:rPr lang="en" u="sng">
                <a:solidFill>
                  <a:schemeClr val="hlink"/>
                </a:solidFill>
                <a:hlinkClick r:id="rId7"/>
              </a:rPr>
              <a:t>https://www.centos.org/</a:t>
            </a:r>
          </a:p>
          <a:p>
            <a:pPr lvl="0" marR="0" rtl="0" algn="l">
              <a:lnSpc>
                <a:spcPct val="115000"/>
              </a:lnSpc>
              <a:spcBef>
                <a:spcPts val="0"/>
              </a:spcBef>
              <a:spcAft>
                <a:spcPts val="1600"/>
              </a:spcAft>
              <a:buNone/>
            </a:pPr>
            <a:r>
              <a:t/>
            </a:r>
            <a:endParaRPr/>
          </a:p>
          <a:p>
            <a:pPr lvl="0" marR="0" rtl="0" algn="l">
              <a:lnSpc>
                <a:spcPct val="115000"/>
              </a:lnSpc>
              <a:spcBef>
                <a:spcPts val="0"/>
              </a:spcBef>
              <a:spcAft>
                <a:spcPts val="1600"/>
              </a:spcAft>
              <a:buNone/>
            </a:pPr>
            <a:r>
              <a:rPr lang="en"/>
              <a:t>Navid Shaikh (@swordphilic) &lt;nshaikh@redhat.com&gt;</a:t>
            </a:r>
            <a:br>
              <a:rPr lang="en"/>
            </a:br>
            <a:r>
              <a:rPr lang="en"/>
              <a:t>Brian “bex” Exelbierd (@bexelbie) &lt;bex@pobox.com | bexelbie@redhat.com&gt;</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 name="Shape 59"/>
        <p:cNvGrpSpPr/>
        <p:nvPr/>
      </p:nvGrpSpPr>
      <p:grpSpPr>
        <a:xfrm>
          <a:off x="0" y="0"/>
          <a:ext cx="0" cy="0"/>
          <a:chOff x="0" y="0"/>
          <a:chExt cx="0" cy="0"/>
        </a:xfrm>
      </p:grpSpPr>
      <p:sp>
        <p:nvSpPr>
          <p:cNvPr id="60" name="Shape 60"/>
          <p:cNvSpPr txBox="1"/>
          <p:nvPr>
            <p:ph type="title"/>
          </p:nvPr>
        </p:nvSpPr>
        <p:spPr>
          <a:xfrm>
            <a:off x="0" y="-130200"/>
            <a:ext cx="3177600" cy="755699"/>
          </a:xfrm>
          <a:prstGeom prst="rect">
            <a:avLst/>
          </a:prstGeom>
        </p:spPr>
        <p:txBody>
          <a:bodyPr anchorCtr="0" anchor="b" bIns="91425" lIns="91425" rIns="91425" tIns="91425">
            <a:noAutofit/>
          </a:bodyPr>
          <a:lstStyle/>
          <a:p>
            <a:pPr lvl="0" rtl="0" algn="ctr">
              <a:spcBef>
                <a:spcPts val="0"/>
              </a:spcBef>
              <a:buNone/>
            </a:pPr>
            <a:r>
              <a:rPr lang="en"/>
              <a:t>Problem Statement</a:t>
            </a:r>
          </a:p>
        </p:txBody>
      </p:sp>
      <p:sp>
        <p:nvSpPr>
          <p:cNvPr id="61" name="Shape 61"/>
          <p:cNvSpPr txBox="1"/>
          <p:nvPr>
            <p:ph idx="1" type="body"/>
          </p:nvPr>
        </p:nvSpPr>
        <p:spPr>
          <a:xfrm>
            <a:off x="52050" y="703800"/>
            <a:ext cx="3067500" cy="3179400"/>
          </a:xfrm>
          <a:prstGeom prst="rect">
            <a:avLst/>
          </a:prstGeom>
        </p:spPr>
        <p:txBody>
          <a:bodyPr anchorCtr="0" anchor="t" bIns="91425" lIns="91425" rIns="91425" tIns="91425">
            <a:noAutofit/>
          </a:bodyPr>
          <a:lstStyle/>
          <a:p>
            <a:pPr indent="-323850" lvl="0" marL="457200" rtl="0">
              <a:lnSpc>
                <a:spcPct val="138000"/>
              </a:lnSpc>
              <a:spcBef>
                <a:spcPts val="0"/>
              </a:spcBef>
              <a:spcAft>
                <a:spcPts val="0"/>
              </a:spcAft>
              <a:buSzPct val="100000"/>
            </a:pPr>
            <a:r>
              <a:rPr lang="en" sz="1500">
                <a:solidFill>
                  <a:srgbClr val="333333"/>
                </a:solidFill>
                <a:highlight>
                  <a:srgbClr val="FFFFFF"/>
                </a:highlight>
              </a:rPr>
              <a:t>Linux Container Development</a:t>
            </a:r>
          </a:p>
          <a:p>
            <a:pPr indent="-323850" lvl="0" marL="457200" rtl="0">
              <a:lnSpc>
                <a:spcPct val="138000"/>
              </a:lnSpc>
              <a:spcBef>
                <a:spcPts val="0"/>
              </a:spcBef>
              <a:spcAft>
                <a:spcPts val="0"/>
              </a:spcAft>
              <a:buSzPct val="100000"/>
            </a:pPr>
            <a:r>
              <a:rPr lang="en" sz="1500">
                <a:solidFill>
                  <a:srgbClr val="333333"/>
                </a:solidFill>
                <a:highlight>
                  <a:srgbClr val="FFFFFF"/>
                </a:highlight>
              </a:rPr>
              <a:t>Group wants uniform stable development environment</a:t>
            </a:r>
          </a:p>
          <a:p>
            <a:pPr indent="-323850" lvl="0" marL="457200" rtl="0">
              <a:lnSpc>
                <a:spcPct val="138000"/>
              </a:lnSpc>
              <a:spcBef>
                <a:spcPts val="0"/>
              </a:spcBef>
              <a:spcAft>
                <a:spcPts val="0"/>
              </a:spcAft>
              <a:buSzPct val="100000"/>
            </a:pPr>
            <a:r>
              <a:rPr lang="en" sz="1500">
                <a:solidFill>
                  <a:srgbClr val="333333"/>
                </a:solidFill>
                <a:highlight>
                  <a:srgbClr val="FFFFFF"/>
                </a:highlight>
              </a:rPr>
              <a:t>Developers want personalized environment</a:t>
            </a:r>
          </a:p>
          <a:p>
            <a:pPr indent="-323850" lvl="0" marL="457200" rtl="0">
              <a:lnSpc>
                <a:spcPct val="138000"/>
              </a:lnSpc>
              <a:spcBef>
                <a:spcPts val="0"/>
              </a:spcBef>
              <a:spcAft>
                <a:spcPts val="0"/>
              </a:spcAft>
              <a:buSzPct val="100000"/>
            </a:pPr>
            <a:r>
              <a:rPr lang="en" sz="1500">
                <a:solidFill>
                  <a:srgbClr val="333333"/>
                </a:solidFill>
                <a:highlight>
                  <a:srgbClr val="FFFFFF"/>
                </a:highlight>
              </a:rPr>
              <a:t>Developers should “develop” not “configure”</a:t>
            </a:r>
          </a:p>
          <a:p>
            <a:pPr indent="-323850" lvl="0" marL="457200" rtl="0">
              <a:lnSpc>
                <a:spcPct val="138000"/>
              </a:lnSpc>
              <a:spcBef>
                <a:spcPts val="0"/>
              </a:spcBef>
              <a:spcAft>
                <a:spcPts val="0"/>
              </a:spcAft>
              <a:buSzPct val="100000"/>
            </a:pPr>
            <a:r>
              <a:rPr lang="en" sz="1500">
                <a:solidFill>
                  <a:srgbClr val="333333"/>
                </a:solidFill>
                <a:highlight>
                  <a:srgbClr val="FFFFFF"/>
                </a:highlight>
              </a:rPr>
              <a:t>Developer machines may not even run the technology</a:t>
            </a:r>
          </a:p>
          <a:p>
            <a:pPr indent="-323850" lvl="0" marL="457200" rtl="0">
              <a:lnSpc>
                <a:spcPct val="138000"/>
              </a:lnSpc>
              <a:spcBef>
                <a:spcPts val="0"/>
              </a:spcBef>
              <a:spcAft>
                <a:spcPts val="0"/>
              </a:spcAft>
              <a:buSzPct val="100000"/>
            </a:pPr>
            <a:r>
              <a:rPr lang="en" sz="1500">
                <a:solidFill>
                  <a:srgbClr val="333333"/>
                </a:solidFill>
                <a:highlight>
                  <a:srgbClr val="FFFFFF"/>
                </a:highlight>
              </a:rPr>
              <a:t>Current tools are not use case specific</a:t>
            </a:r>
          </a:p>
          <a:p>
            <a:pPr lvl="0" rtl="0">
              <a:lnSpc>
                <a:spcPct val="138000"/>
              </a:lnSpc>
              <a:spcBef>
                <a:spcPts val="0"/>
              </a:spcBef>
              <a:spcAft>
                <a:spcPts val="0"/>
              </a:spcAft>
              <a:buNone/>
            </a:pPr>
            <a:r>
              <a:t/>
            </a:r>
            <a:endParaRPr sz="700">
              <a:solidFill>
                <a:srgbClr val="333333"/>
              </a:solidFill>
              <a:highlight>
                <a:srgbClr val="FFFFFF"/>
              </a:highlight>
            </a:endParaRPr>
          </a:p>
          <a:p>
            <a:pPr lvl="0" rtl="0">
              <a:lnSpc>
                <a:spcPct val="138000"/>
              </a:lnSpc>
              <a:spcBef>
                <a:spcPts val="0"/>
              </a:spcBef>
              <a:spcAft>
                <a:spcPts val="0"/>
              </a:spcAft>
              <a:buNone/>
            </a:pPr>
            <a:r>
              <a:rPr lang="en" sz="700">
                <a:solidFill>
                  <a:srgbClr val="333333"/>
                </a:solidFill>
                <a:highlight>
                  <a:srgbClr val="FFFFFF"/>
                </a:highlight>
              </a:rPr>
              <a:t>Photo:By Dakota Lynch (Own work) [CC BY-SA 3.0 (http://creativecommons.org/licenses/by-sa/3.0)], via Wikimedia Commons</a:t>
            </a:r>
          </a:p>
          <a:p>
            <a:pPr lvl="0" rtl="0">
              <a:lnSpc>
                <a:spcPct val="138000"/>
              </a:lnSpc>
              <a:spcBef>
                <a:spcPts val="0"/>
              </a:spcBef>
              <a:spcAft>
                <a:spcPts val="0"/>
              </a:spcAft>
              <a:buNone/>
            </a:pPr>
            <a:r>
              <a:rPr lang="en" sz="700">
                <a:solidFill>
                  <a:srgbClr val="333333"/>
                </a:solidFill>
                <a:highlight>
                  <a:srgbClr val="FFFFFF"/>
                </a:highlight>
              </a:rPr>
              <a:t>https://en.wikipedia.org/wiki/Snowflake#/media/File:Snow_Flakes.jpg</a:t>
            </a:r>
          </a:p>
        </p:txBody>
      </p:sp>
      <p:pic>
        <p:nvPicPr>
          <p:cNvPr id="62" name="Shape 62"/>
          <p:cNvPicPr preferRelativeResize="0"/>
          <p:nvPr/>
        </p:nvPicPr>
        <p:blipFill>
          <a:blip r:embed="rId3">
            <a:alphaModFix/>
          </a:blip>
          <a:stretch>
            <a:fillRect/>
          </a:stretch>
        </p:blipFill>
        <p:spPr>
          <a:xfrm>
            <a:off x="3177575" y="0"/>
            <a:ext cx="6857999" cy="5143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spcBef>
                <a:spcPts val="0"/>
              </a:spcBef>
              <a:buNone/>
            </a:pPr>
            <a:r>
              <a:rPr lang="en"/>
              <a:t>Solution - The Atomic Developer Bundle (ADB)</a:t>
            </a:r>
          </a:p>
        </p:txBody>
      </p:sp>
      <p:sp>
        <p:nvSpPr>
          <p:cNvPr id="68" name="Shape 68"/>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lnSpc>
                <a:spcPct val="138000"/>
              </a:lnSpc>
              <a:spcBef>
                <a:spcPts val="0"/>
              </a:spcBef>
              <a:spcAft>
                <a:spcPts val="0"/>
              </a:spcAft>
            </a:pPr>
            <a:r>
              <a:rPr lang="en">
                <a:solidFill>
                  <a:srgbClr val="333333"/>
                </a:solidFill>
                <a:highlight>
                  <a:srgbClr val="FFFFFF"/>
                </a:highlight>
              </a:rPr>
              <a:t>Platform independant development environment</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Windows, OS X, Linux</a:t>
            </a:r>
          </a:p>
          <a:p>
            <a:pPr indent="-228600" lvl="0" marL="457200" rtl="0">
              <a:lnSpc>
                <a:spcPct val="138000"/>
              </a:lnSpc>
              <a:spcBef>
                <a:spcPts val="0"/>
              </a:spcBef>
              <a:spcAft>
                <a:spcPts val="0"/>
              </a:spcAft>
            </a:pPr>
            <a:r>
              <a:rPr lang="en">
                <a:solidFill>
                  <a:srgbClr val="333333"/>
                </a:solidFill>
                <a:highlight>
                  <a:srgbClr val="FFFFFF"/>
                </a:highlight>
              </a:rPr>
              <a:t>Preconfigured tools that are good mimics of production</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Multiple orchestrators (Docker, Kubernetes, OpenShift, Mesos-Marathon, …)</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Extensible</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No required stack</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Nulecule Specification</a:t>
            </a:r>
          </a:p>
          <a:p>
            <a:pPr indent="-228600" lvl="0" marL="457200" rtl="0">
              <a:lnSpc>
                <a:spcPct val="138000"/>
              </a:lnSpc>
              <a:spcBef>
                <a:spcPts val="0"/>
              </a:spcBef>
              <a:spcAft>
                <a:spcPts val="0"/>
              </a:spcAft>
            </a:pPr>
            <a:r>
              <a:rPr lang="en">
                <a:solidFill>
                  <a:srgbClr val="333333"/>
                </a:solidFill>
                <a:highlight>
                  <a:srgbClr val="FFFFFF"/>
                </a:highlight>
              </a:rPr>
              <a:t>Developer environment independent (keep on truckin')</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3 distinct use cases</a:t>
            </a:r>
          </a:p>
          <a:p>
            <a:pPr indent="-228600" lvl="2" marL="1371600" rtl="0">
              <a:lnSpc>
                <a:spcPct val="138000"/>
              </a:lnSpc>
              <a:spcBef>
                <a:spcPts val="0"/>
              </a:spcBef>
              <a:spcAft>
                <a:spcPts val="0"/>
              </a:spcAft>
              <a:buClr>
                <a:srgbClr val="333333"/>
              </a:buClr>
            </a:pPr>
            <a:r>
              <a:rPr lang="en">
                <a:solidFill>
                  <a:srgbClr val="333333"/>
                </a:solidFill>
                <a:highlight>
                  <a:srgbClr val="FFFFFF"/>
                </a:highlight>
              </a:rPr>
              <a:t>Command Line Carla</a:t>
            </a:r>
          </a:p>
          <a:p>
            <a:pPr indent="-228600" lvl="2" marL="1371600" rtl="0">
              <a:lnSpc>
                <a:spcPct val="138000"/>
              </a:lnSpc>
              <a:spcBef>
                <a:spcPts val="0"/>
              </a:spcBef>
              <a:spcAft>
                <a:spcPts val="0"/>
              </a:spcAft>
              <a:buClr>
                <a:srgbClr val="333333"/>
              </a:buClr>
            </a:pPr>
            <a:r>
              <a:rPr lang="en">
                <a:solidFill>
                  <a:srgbClr val="333333"/>
                </a:solidFill>
                <a:highlight>
                  <a:srgbClr val="FFFFFF"/>
                </a:highlight>
              </a:rPr>
              <a:t>IDE Igor</a:t>
            </a:r>
          </a:p>
          <a:p>
            <a:pPr indent="-228600" lvl="2" marL="1371600" rtl="0">
              <a:lnSpc>
                <a:spcPct val="138000"/>
              </a:lnSpc>
              <a:spcBef>
                <a:spcPts val="0"/>
              </a:spcBef>
              <a:spcAft>
                <a:spcPts val="0"/>
              </a:spcAft>
              <a:buClr>
                <a:srgbClr val="333333"/>
              </a:buClr>
            </a:pPr>
            <a:r>
              <a:rPr lang="en">
                <a:solidFill>
                  <a:srgbClr val="333333"/>
                </a:solidFill>
                <a:highlight>
                  <a:srgbClr val="FFFFFF"/>
                </a:highlight>
              </a:rPr>
              <a:t>My Environment Mike</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 name="Shape 72"/>
        <p:cNvGrpSpPr/>
        <p:nvPr/>
      </p:nvGrpSpPr>
      <p:grpSpPr>
        <a:xfrm>
          <a:off x="0" y="0"/>
          <a:ext cx="0" cy="0"/>
          <a:chOff x="0" y="0"/>
          <a:chExt cx="0" cy="0"/>
        </a:xfrm>
      </p:grpSpPr>
      <p:sp>
        <p:nvSpPr>
          <p:cNvPr id="73" name="Shape 73"/>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spcBef>
                <a:spcPts val="0"/>
              </a:spcBef>
              <a:buNone/>
            </a:pPr>
            <a:r>
              <a:rPr lang="en"/>
              <a:t>Demo Time</a:t>
            </a:r>
          </a:p>
        </p:txBody>
      </p:sp>
      <p:sp>
        <p:nvSpPr>
          <p:cNvPr id="74" name="Shape 74"/>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lnSpc>
                <a:spcPct val="115000"/>
              </a:lnSpc>
              <a:spcBef>
                <a:spcPts val="0"/>
              </a:spcBef>
              <a:spcAft>
                <a:spcPts val="0"/>
              </a:spcAft>
            </a:pPr>
            <a:r>
              <a:rPr b="1" lang="en"/>
              <a:t>"Command Line Carla"</a:t>
            </a:r>
            <a:r>
              <a:rPr lang="en"/>
              <a:t> wants a command prompt.  She doesn't want the rest.  Her company gave him a box that doesn't run docker or she doesn't want to pollute her 'email layer.'</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8" name="Shape 78"/>
        <p:cNvGrpSpPr/>
        <p:nvPr/>
      </p:nvGrpSpPr>
      <p:grpSpPr>
        <a:xfrm>
          <a:off x="0" y="0"/>
          <a:ext cx="0" cy="0"/>
          <a:chOff x="0" y="0"/>
          <a:chExt cx="0" cy="0"/>
        </a:xfrm>
      </p:grpSpPr>
      <p:sp>
        <p:nvSpPr>
          <p:cNvPr id="79" name="Shape 79"/>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spcBef>
                <a:spcPts val="0"/>
              </a:spcBef>
              <a:buNone/>
            </a:pPr>
            <a:r>
              <a:rPr lang="en"/>
              <a:t>Demo Time</a:t>
            </a:r>
          </a:p>
        </p:txBody>
      </p:sp>
      <p:sp>
        <p:nvSpPr>
          <p:cNvPr id="80" name="Shape 80"/>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spcAft>
                <a:spcPts val="0"/>
              </a:spcAft>
            </a:pPr>
            <a:r>
              <a:rPr b="1" lang="en"/>
              <a:t>"Command Line Carla"</a:t>
            </a:r>
            <a:r>
              <a:rPr lang="en"/>
              <a:t> wants a command prompt.  She doesn't want the rest.  Her company gave him a box that doesn't run docker or she doesn't want to pollute her 'email layer.'</a:t>
            </a:r>
          </a:p>
          <a:p>
            <a:pPr lvl="0" rtl="0">
              <a:lnSpc>
                <a:spcPct val="115000"/>
              </a:lnSpc>
              <a:spcBef>
                <a:spcPts val="0"/>
              </a:spcBef>
              <a:spcAft>
                <a:spcPts val="0"/>
              </a:spcAft>
              <a:buNone/>
            </a:pPr>
            <a:r>
              <a:t/>
            </a:r>
            <a:endParaRPr/>
          </a:p>
          <a:p>
            <a:pPr indent="-228600" lvl="0" marL="457200" rtl="0">
              <a:lnSpc>
                <a:spcPct val="115000"/>
              </a:lnSpc>
              <a:spcBef>
                <a:spcPts val="0"/>
              </a:spcBef>
              <a:spcAft>
                <a:spcPts val="0"/>
              </a:spcAft>
            </a:pPr>
            <a:r>
              <a:rPr b="1" lang="en"/>
              <a:t>"IDE Igor"</a:t>
            </a:r>
            <a:r>
              <a:rPr lang="en"/>
              <a:t> has always used an IDE.  He wants to do containers on his terms.</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spcBef>
                <a:spcPts val="0"/>
              </a:spcBef>
              <a:buNone/>
            </a:pPr>
            <a:r>
              <a:rPr lang="en"/>
              <a:t>Demo Time</a:t>
            </a:r>
          </a:p>
        </p:txBody>
      </p:sp>
      <p:sp>
        <p:nvSpPr>
          <p:cNvPr id="86" name="Shape 86"/>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spcAft>
                <a:spcPts val="0"/>
              </a:spcAft>
            </a:pPr>
            <a:r>
              <a:rPr b="1" lang="en"/>
              <a:t>"Command Line Carla"</a:t>
            </a:r>
            <a:r>
              <a:rPr lang="en"/>
              <a:t> wants a command prompt.  She doesn't want the rest.  Her company gave him a box that doesn't run docker or she doesn't want to pollute her 'email layer.'</a:t>
            </a:r>
          </a:p>
          <a:p>
            <a:pPr lvl="0" rtl="0">
              <a:lnSpc>
                <a:spcPct val="115000"/>
              </a:lnSpc>
              <a:spcBef>
                <a:spcPts val="0"/>
              </a:spcBef>
              <a:spcAft>
                <a:spcPts val="0"/>
              </a:spcAft>
              <a:buNone/>
            </a:pPr>
            <a:r>
              <a:t/>
            </a:r>
            <a:endParaRPr/>
          </a:p>
          <a:p>
            <a:pPr indent="-228600" lvl="0" marL="457200" rtl="0">
              <a:lnSpc>
                <a:spcPct val="115000"/>
              </a:lnSpc>
              <a:spcBef>
                <a:spcPts val="0"/>
              </a:spcBef>
              <a:spcAft>
                <a:spcPts val="0"/>
              </a:spcAft>
            </a:pPr>
            <a:r>
              <a:rPr b="1" lang="en"/>
              <a:t>"IDE Igor"</a:t>
            </a:r>
            <a:r>
              <a:rPr lang="en"/>
              <a:t> has always used an IDE.  He wants to do containers on his terms.</a:t>
            </a:r>
          </a:p>
          <a:p>
            <a:pPr lvl="0" rtl="0">
              <a:lnSpc>
                <a:spcPct val="115000"/>
              </a:lnSpc>
              <a:spcBef>
                <a:spcPts val="0"/>
              </a:spcBef>
              <a:spcAft>
                <a:spcPts val="0"/>
              </a:spcAft>
              <a:buNone/>
            </a:pPr>
            <a:r>
              <a:t/>
            </a:r>
            <a:endParaRPr/>
          </a:p>
          <a:p>
            <a:pPr indent="-228600" lvl="0" marL="457200" rtl="0">
              <a:lnSpc>
                <a:spcPct val="115000"/>
              </a:lnSpc>
              <a:spcBef>
                <a:spcPts val="0"/>
              </a:spcBef>
              <a:spcAft>
                <a:spcPts val="0"/>
              </a:spcAft>
            </a:pPr>
            <a:r>
              <a:rPr b="1" lang="en"/>
              <a:t>"My Environment Mike"</a:t>
            </a:r>
            <a:r>
              <a:rPr lang="en"/>
              <a:t> has his own box that he has tricked out to his liking.  Mike wants to have his environment connect seamlessly with the dev tools and for them to stay out of the way.</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lnSpc>
                <a:spcPct val="138000"/>
              </a:lnSpc>
              <a:spcBef>
                <a:spcPts val="0"/>
              </a:spcBef>
              <a:buNone/>
            </a:pPr>
            <a:r>
              <a:rPr lang="en"/>
              <a:t>How Do We Make the sausage?</a:t>
            </a:r>
          </a:p>
        </p:txBody>
      </p:sp>
      <p:sp>
        <p:nvSpPr>
          <p:cNvPr id="92" name="Shape 92"/>
          <p:cNvSpPr txBox="1"/>
          <p:nvPr>
            <p:ph idx="1" type="body"/>
          </p:nvPr>
        </p:nvSpPr>
        <p:spPr>
          <a:xfrm>
            <a:off x="124950" y="1152475"/>
            <a:ext cx="3404399" cy="3416400"/>
          </a:xfrm>
          <a:prstGeom prst="rect">
            <a:avLst/>
          </a:prstGeom>
        </p:spPr>
        <p:txBody>
          <a:bodyPr anchorCtr="0" anchor="t" bIns="91425" lIns="91425" rIns="91425" tIns="91425">
            <a:noAutofit/>
          </a:bodyPr>
          <a:lstStyle/>
          <a:p>
            <a:pPr indent="-228600" lvl="0" marL="457200" rtl="0">
              <a:spcBef>
                <a:spcPts val="0"/>
              </a:spcBef>
            </a:pPr>
            <a:r>
              <a:rPr lang="en"/>
              <a:t>Vagrant Box</a:t>
            </a:r>
          </a:p>
          <a:p>
            <a:pPr indent="-228600" lvl="1" marL="914400" rtl="0">
              <a:spcBef>
                <a:spcPts val="0"/>
              </a:spcBef>
            </a:pPr>
            <a:r>
              <a:rPr lang="en"/>
              <a:t>VirtualBox &amp; libvirt</a:t>
            </a:r>
          </a:p>
          <a:p>
            <a:pPr indent="-228600" lvl="0" marL="457200" rtl="0">
              <a:spcBef>
                <a:spcPts val="0"/>
              </a:spcBef>
            </a:pPr>
            <a:r>
              <a:rPr lang="en"/>
              <a:t>Utility scripts and configurations for multiple orchestrators</a:t>
            </a:r>
          </a:p>
          <a:p>
            <a:pPr indent="-228600" lvl="0" marL="457200" rtl="0">
              <a:spcBef>
                <a:spcPts val="0"/>
              </a:spcBef>
            </a:pPr>
            <a:r>
              <a:rPr lang="en"/>
              <a:t>Vagrant Plugin </a:t>
            </a:r>
          </a:p>
          <a:p>
            <a:pPr indent="-228600" lvl="0" marL="457200" rtl="0">
              <a:spcBef>
                <a:spcPts val="0"/>
              </a:spcBef>
            </a:pPr>
            <a:r>
              <a:rPr lang="en"/>
              <a:t>CentOS 7</a:t>
            </a:r>
          </a:p>
          <a:p>
            <a:pPr indent="-228600" lvl="0" marL="457200" rtl="0">
              <a:spcBef>
                <a:spcPts val="0"/>
              </a:spcBef>
            </a:pPr>
            <a:r>
              <a:rPr lang="en"/>
              <a:t>CentOS Build System</a:t>
            </a:r>
          </a:p>
          <a:p>
            <a:pPr lvl="0" rtl="0">
              <a:spcBef>
                <a:spcPts val="0"/>
              </a:spcBef>
              <a:buNone/>
            </a:pPr>
            <a:br>
              <a:rPr lang="en" sz="1000"/>
            </a:br>
          </a:p>
          <a:p>
            <a:pPr lvl="0" rtl="0">
              <a:spcBef>
                <a:spcPts val="0"/>
              </a:spcBef>
              <a:buNone/>
            </a:pPr>
            <a:r>
              <a:rPr lang="en" sz="800"/>
              <a:t>Photo: By Schnäggli (Own work) [CC BY-SA 3.0 (http://creativecommons.org/licenses/by-sa/3.0)], via Wikimedia Commons https://commons.wikimedia.org/wiki/File:Sausage.making_J.F.Lovelocks.JPG</a:t>
            </a:r>
          </a:p>
        </p:txBody>
      </p:sp>
      <p:pic>
        <p:nvPicPr>
          <p:cNvPr id="93" name="Shape 93"/>
          <p:cNvPicPr preferRelativeResize="0"/>
          <p:nvPr/>
        </p:nvPicPr>
        <p:blipFill>
          <a:blip r:embed="rId3">
            <a:alphaModFix/>
          </a:blip>
          <a:stretch>
            <a:fillRect/>
          </a:stretch>
        </p:blipFill>
        <p:spPr>
          <a:xfrm>
            <a:off x="3758700" y="1096075"/>
            <a:ext cx="5385299" cy="4047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sp>
        <p:nvSpPr>
          <p:cNvPr id="98" name="Shape 98"/>
          <p:cNvSpPr txBox="1"/>
          <p:nvPr>
            <p:ph idx="1" type="body"/>
          </p:nvPr>
        </p:nvSpPr>
        <p:spPr>
          <a:xfrm>
            <a:off x="104125" y="1152475"/>
            <a:ext cx="4414800" cy="3416400"/>
          </a:xfrm>
          <a:prstGeom prst="rect">
            <a:avLst/>
          </a:prstGeom>
        </p:spPr>
        <p:txBody>
          <a:bodyPr anchorCtr="0" anchor="t" bIns="91425" lIns="91425" rIns="91425" tIns="91425">
            <a:noAutofit/>
          </a:bodyPr>
          <a:lstStyle/>
          <a:p>
            <a:pPr indent="-228600" lvl="0" marL="457200" rtl="0">
              <a:spcBef>
                <a:spcPts val="0"/>
              </a:spcBef>
            </a:pPr>
            <a:r>
              <a:rPr lang="en"/>
              <a:t>TLS protected docker daemon</a:t>
            </a:r>
          </a:p>
          <a:p>
            <a:pPr indent="-228600" lvl="0" marL="457200" rtl="0">
              <a:spcBef>
                <a:spcPts val="0"/>
              </a:spcBef>
            </a:pPr>
            <a:r>
              <a:rPr lang="en"/>
              <a:t>Kubernetes</a:t>
            </a:r>
          </a:p>
          <a:p>
            <a:pPr indent="-228600" lvl="0" marL="457200" rtl="0">
              <a:spcBef>
                <a:spcPts val="0"/>
              </a:spcBef>
            </a:pPr>
            <a:r>
              <a:rPr lang="en"/>
              <a:t>OpenShift</a:t>
            </a:r>
          </a:p>
          <a:p>
            <a:pPr indent="-228600" lvl="0" marL="457200" rtl="0">
              <a:spcBef>
                <a:spcPts val="0"/>
              </a:spcBef>
            </a:pPr>
            <a:r>
              <a:rPr lang="en"/>
              <a:t>Mesos-Marathon</a:t>
            </a:r>
          </a:p>
          <a:p>
            <a:pPr indent="-228600" lvl="0" marL="457200" rtl="0">
              <a:spcBef>
                <a:spcPts val="0"/>
              </a:spcBef>
            </a:pPr>
            <a:r>
              <a:rPr lang="en"/>
              <a:t>Atomic CLI</a:t>
            </a:r>
          </a:p>
          <a:p>
            <a:pPr lvl="0" rtl="0">
              <a:spcBef>
                <a:spcPts val="0"/>
              </a:spcBef>
              <a:buNone/>
            </a:pPr>
            <a:r>
              <a:t/>
            </a:r>
            <a:endParaRPr sz="800"/>
          </a:p>
          <a:p>
            <a:pPr lvl="0" rtl="0">
              <a:spcBef>
                <a:spcPts val="0"/>
              </a:spcBef>
              <a:buNone/>
            </a:pPr>
            <a:r>
              <a:t/>
            </a:r>
            <a:endParaRPr sz="800"/>
          </a:p>
          <a:p>
            <a:pPr lvl="0" rtl="0">
              <a:spcBef>
                <a:spcPts val="0"/>
              </a:spcBef>
              <a:buNone/>
            </a:pPr>
            <a:r>
              <a:t/>
            </a:r>
            <a:endParaRPr sz="800"/>
          </a:p>
          <a:p>
            <a:pPr lvl="0" rtl="0">
              <a:spcBef>
                <a:spcPts val="0"/>
              </a:spcBef>
              <a:buNone/>
            </a:pPr>
            <a:br>
              <a:rPr lang="en" sz="800"/>
            </a:br>
            <a:br>
              <a:rPr lang="en" sz="800"/>
            </a:br>
            <a:r>
              <a:rPr lang="en" sz="800"/>
              <a:t>By FotoosVanRobin from Netherlands (My New Porkert #5 Meat Mincer) [CC BY-SA 2.0 (http://creativecommons.org/licenses/by-sa/2.0)], via Wikimedia Commons</a:t>
            </a:r>
            <a:br>
              <a:rPr lang="en" sz="800"/>
            </a:br>
            <a:r>
              <a:rPr lang="en" sz="800"/>
              <a:t>https://commons.wikimedia.org/wiki/File%3AA_Meat_Mincer.jpg</a:t>
            </a:r>
          </a:p>
        </p:txBody>
      </p:sp>
      <p:pic>
        <p:nvPicPr>
          <p:cNvPr id="99" name="Shape 99"/>
          <p:cNvPicPr preferRelativeResize="0"/>
          <p:nvPr/>
        </p:nvPicPr>
        <p:blipFill>
          <a:blip r:embed="rId3">
            <a:alphaModFix/>
          </a:blip>
          <a:stretch>
            <a:fillRect/>
          </a:stretch>
        </p:blipFill>
        <p:spPr>
          <a:xfrm>
            <a:off x="4682261" y="0"/>
            <a:ext cx="4461727" cy="5143500"/>
          </a:xfrm>
          <a:prstGeom prst="rect">
            <a:avLst/>
          </a:prstGeom>
          <a:noFill/>
          <a:ln>
            <a:noFill/>
          </a:ln>
        </p:spPr>
      </p:pic>
      <p:sp>
        <p:nvSpPr>
          <p:cNvPr id="100" name="Shape 100"/>
          <p:cNvSpPr txBox="1"/>
          <p:nvPr/>
        </p:nvSpPr>
        <p:spPr>
          <a:xfrm>
            <a:off x="20825" y="135350"/>
            <a:ext cx="4498200" cy="437399"/>
          </a:xfrm>
          <a:prstGeom prst="rect">
            <a:avLst/>
          </a:prstGeom>
          <a:noFill/>
          <a:ln>
            <a:noFill/>
          </a:ln>
        </p:spPr>
        <p:txBody>
          <a:bodyPr anchorCtr="0" anchor="t" bIns="91425" lIns="91425" rIns="91425" tIns="91425">
            <a:noAutofit/>
          </a:bodyPr>
          <a:lstStyle/>
          <a:p>
            <a:pPr lvl="0" rtl="0" algn="ctr">
              <a:spcBef>
                <a:spcPts val="0"/>
              </a:spcBef>
              <a:buNone/>
            </a:pPr>
            <a:r>
              <a:rPr lang="en" sz="2400"/>
              <a:t>What’s the Sausage Made Of?</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4" name="Shape 104"/>
        <p:cNvGrpSpPr/>
        <p:nvPr/>
      </p:nvGrpSpPr>
      <p:grpSpPr>
        <a:xfrm>
          <a:off x="0" y="0"/>
          <a:ext cx="0" cy="0"/>
          <a:chOff x="0" y="0"/>
          <a:chExt cx="0" cy="0"/>
        </a:xfrm>
      </p:grpSpPr>
      <p:sp>
        <p:nvSpPr>
          <p:cNvPr id="105" name="Shape 105"/>
          <p:cNvSpPr txBox="1"/>
          <p:nvPr>
            <p:ph type="title"/>
          </p:nvPr>
        </p:nvSpPr>
        <p:spPr>
          <a:xfrm>
            <a:off x="65650" y="445025"/>
            <a:ext cx="8766599" cy="572699"/>
          </a:xfrm>
          <a:prstGeom prst="rect">
            <a:avLst/>
          </a:prstGeom>
        </p:spPr>
        <p:txBody>
          <a:bodyPr anchorCtr="0" anchor="t" bIns="91425" lIns="91425" rIns="91425" tIns="91425">
            <a:noAutofit/>
          </a:bodyPr>
          <a:lstStyle/>
          <a:p>
            <a:pPr lvl="0" rtl="0">
              <a:spcBef>
                <a:spcPts val="0"/>
              </a:spcBef>
              <a:buNone/>
            </a:pPr>
            <a:r>
              <a:rPr lang="en"/>
              <a:t>Why We Chose CentOS</a:t>
            </a:r>
          </a:p>
        </p:txBody>
      </p:sp>
      <p:sp>
        <p:nvSpPr>
          <p:cNvPr id="106" name="Shape 106"/>
          <p:cNvSpPr txBox="1"/>
          <p:nvPr>
            <p:ph idx="1" type="body"/>
          </p:nvPr>
        </p:nvSpPr>
        <p:spPr>
          <a:xfrm>
            <a:off x="311700" y="1152475"/>
            <a:ext cx="3818099" cy="3416400"/>
          </a:xfrm>
          <a:prstGeom prst="rect">
            <a:avLst/>
          </a:prstGeom>
        </p:spPr>
        <p:txBody>
          <a:bodyPr anchorCtr="0" anchor="t" bIns="91425" lIns="91425" rIns="91425" tIns="91425">
            <a:noAutofit/>
          </a:bodyPr>
          <a:lstStyle/>
          <a:p>
            <a:pPr indent="-228600" lvl="0" marL="457200" rtl="0">
              <a:lnSpc>
                <a:spcPct val="138000"/>
              </a:lnSpc>
              <a:spcBef>
                <a:spcPts val="0"/>
              </a:spcBef>
              <a:spcAft>
                <a:spcPts val="0"/>
              </a:spcAft>
            </a:pPr>
            <a:r>
              <a:rPr lang="en"/>
              <a:t>Stability</a:t>
            </a:r>
          </a:p>
          <a:p>
            <a:pPr indent="-228600" lvl="0" marL="457200" rtl="0">
              <a:lnSpc>
                <a:spcPct val="138000"/>
              </a:lnSpc>
              <a:spcBef>
                <a:spcPts val="0"/>
              </a:spcBef>
              <a:spcAft>
                <a:spcPts val="0"/>
              </a:spcAft>
            </a:pPr>
            <a:r>
              <a:rPr lang="en"/>
              <a:t>Community of Users</a:t>
            </a:r>
          </a:p>
          <a:p>
            <a:pPr indent="-228600" lvl="0" marL="457200" rtl="0">
              <a:lnSpc>
                <a:spcPct val="138000"/>
              </a:lnSpc>
              <a:spcBef>
                <a:spcPts val="0"/>
              </a:spcBef>
              <a:spcAft>
                <a:spcPts val="0"/>
              </a:spcAft>
            </a:pPr>
            <a:r>
              <a:rPr lang="en"/>
              <a:t>Special Interest Group (SIGs) for users and specific software versions</a:t>
            </a:r>
          </a:p>
          <a:p>
            <a:pPr indent="-228600" lvl="0" marL="457200" rtl="0">
              <a:lnSpc>
                <a:spcPct val="138000"/>
              </a:lnSpc>
              <a:spcBef>
                <a:spcPts val="0"/>
              </a:spcBef>
              <a:spcAft>
                <a:spcPts val="0"/>
              </a:spcAft>
            </a:pPr>
            <a:r>
              <a:rPr lang="en"/>
              <a:t>Build System</a:t>
            </a:r>
          </a:p>
          <a:p>
            <a:pPr indent="-228600" lvl="0" marL="457200" rtl="0">
              <a:lnSpc>
                <a:spcPct val="138000"/>
              </a:lnSpc>
              <a:spcBef>
                <a:spcPts val="0"/>
              </a:spcBef>
              <a:spcAft>
                <a:spcPts val="0"/>
              </a:spcAft>
            </a:pPr>
            <a:r>
              <a:rPr lang="en"/>
              <a:t>CI/CD System</a:t>
            </a:r>
          </a:p>
          <a:p>
            <a:pPr indent="-228600" lvl="0" marL="457200" rtl="0">
              <a:lnSpc>
                <a:spcPct val="138000"/>
              </a:lnSpc>
              <a:spcBef>
                <a:spcPts val="0"/>
              </a:spcBef>
              <a:spcAft>
                <a:spcPts val="0"/>
              </a:spcAft>
            </a:pPr>
            <a:r>
              <a:rPr lang="en"/>
              <a:t>Release cadence</a:t>
            </a:r>
          </a:p>
        </p:txBody>
      </p:sp>
      <p:pic>
        <p:nvPicPr>
          <p:cNvPr descr="centos_1.jpg" id="107" name="Shape 107"/>
          <p:cNvPicPr preferRelativeResize="0"/>
          <p:nvPr/>
        </p:nvPicPr>
        <p:blipFill>
          <a:blip r:embed="rId3">
            <a:alphaModFix/>
          </a:blip>
          <a:stretch>
            <a:fillRect/>
          </a:stretch>
        </p:blipFill>
        <p:spPr>
          <a:xfrm>
            <a:off x="4129825" y="0"/>
            <a:ext cx="5014175"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